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58" r:id="rId5"/>
    <p:sldId id="269" r:id="rId6"/>
    <p:sldId id="259" r:id="rId7"/>
    <p:sldId id="261" r:id="rId8"/>
    <p:sldId id="262" r:id="rId9"/>
    <p:sldId id="263" r:id="rId10"/>
    <p:sldId id="264" r:id="rId11"/>
    <p:sldId id="265" r:id="rId12"/>
    <p:sldId id="266" r:id="rId13"/>
    <p:sldId id="267" r:id="rId14"/>
    <p:sldId id="275" r:id="rId15"/>
    <p:sldId id="276" r:id="rId16"/>
    <p:sldId id="268" r:id="rId17"/>
    <p:sldId id="273" r:id="rId18"/>
    <p:sldId id="270" r:id="rId19"/>
    <p:sldId id="274" r:id="rId20"/>
    <p:sldId id="260" r:id="rId21"/>
    <p:sldId id="272"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4678" autoAdjust="0"/>
  </p:normalViewPr>
  <p:slideViewPr>
    <p:cSldViewPr>
      <p:cViewPr varScale="1">
        <p:scale>
          <a:sx n="71" d="100"/>
          <a:sy n="71" d="100"/>
        </p:scale>
        <p:origin x="-4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5D0325-9F88-4B1C-A170-FD1B920C4636}"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0325-9F88-4B1C-A170-FD1B920C4636}"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0325-9F88-4B1C-A170-FD1B920C4636}"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5D0325-9F88-4B1C-A170-FD1B920C4636}"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D0325-9F88-4B1C-A170-FD1B920C4636}" type="datetimeFigureOut">
              <a:rPr lang="en-US" smtClean="0"/>
              <a:pPr/>
              <a:t>1/25/2011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5D0325-9F88-4B1C-A170-FD1B920C4636}"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5D0325-9F88-4B1C-A170-FD1B920C4636}" type="datetimeFigureOut">
              <a:rPr lang="en-US" smtClean="0"/>
              <a:pPr/>
              <a:t>1/25/2011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5D0325-9F88-4B1C-A170-FD1B920C4636}" type="datetimeFigureOut">
              <a:rPr lang="en-US" smtClean="0"/>
              <a:pPr/>
              <a:t>1/25/2011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D0325-9F88-4B1C-A170-FD1B920C4636}" type="datetimeFigureOut">
              <a:rPr lang="en-US" smtClean="0"/>
              <a:pPr/>
              <a:t>1/25/2011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D0325-9F88-4B1C-A170-FD1B920C4636}"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D0325-9F88-4B1C-A170-FD1B920C4636}" type="datetimeFigureOut">
              <a:rPr lang="en-US" smtClean="0"/>
              <a:pPr/>
              <a:t>1/25/2011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2AB71C-50D7-4C22-950F-115BA9E669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D0325-9F88-4B1C-A170-FD1B920C4636}" type="datetimeFigureOut">
              <a:rPr lang="en-US" smtClean="0"/>
              <a:pPr/>
              <a:t>1/25/2011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AB71C-50D7-4C22-950F-115BA9E669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wm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6" name="Picture 5" descr="simplicity.jpg"/>
          <p:cNvPicPr>
            <a:picLocks noChangeAspect="1"/>
          </p:cNvPicPr>
          <p:nvPr/>
        </p:nvPicPr>
        <p:blipFill>
          <a:blip r:embed="rId2" cstate="print"/>
          <a:stretch>
            <a:fillRect/>
          </a:stretch>
        </p:blipFill>
        <p:spPr>
          <a:xfrm>
            <a:off x="533400" y="228600"/>
            <a:ext cx="8077200" cy="64617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Holiday Chores:  Then and Now</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Content Placeholder 3" descr="PhonePhotos(SchoolDec2010) 044.jpg"/>
          <p:cNvPicPr>
            <a:picLocks noGrp="1" noChangeAspect="1"/>
          </p:cNvPicPr>
          <p:nvPr>
            <p:ph idx="1"/>
          </p:nvPr>
        </p:nvPicPr>
        <p:blipFill>
          <a:blip r:embed="rId2" cstate="print"/>
          <a:srcRect t="8418" r="-509" b="10768"/>
          <a:stretch>
            <a:fillRect/>
          </a:stretch>
        </p:blipFill>
        <p:spPr>
          <a:xfrm>
            <a:off x="228600" y="1382676"/>
            <a:ext cx="8732309" cy="5265897"/>
          </a:xfrm>
        </p:spPr>
      </p:pic>
      <p:sp>
        <p:nvSpPr>
          <p:cNvPr id="5" name="TextBox 4"/>
          <p:cNvSpPr txBox="1"/>
          <p:nvPr/>
        </p:nvSpPr>
        <p:spPr>
          <a:xfrm>
            <a:off x="0" y="1447800"/>
            <a:ext cx="2438400" cy="1938992"/>
          </a:xfrm>
          <a:prstGeom prst="rect">
            <a:avLst/>
          </a:prstGeom>
          <a:noFill/>
        </p:spPr>
        <p:txBody>
          <a:bodyPr wrap="square" rtlCol="0">
            <a:spAutoFit/>
          </a:bodyPr>
          <a:lstStyle/>
          <a:p>
            <a:r>
              <a:rPr lang="en-US" sz="2400" dirty="0" smtClean="0"/>
              <a:t>Back then chores were very difficult because most everything had to be done by hand.</a:t>
            </a:r>
            <a:endParaRPr lang="en-US" sz="2400" dirty="0"/>
          </a:p>
        </p:txBody>
      </p:sp>
      <p:sp>
        <p:nvSpPr>
          <p:cNvPr id="6" name="TextBox 5"/>
          <p:cNvSpPr txBox="1"/>
          <p:nvPr/>
        </p:nvSpPr>
        <p:spPr>
          <a:xfrm>
            <a:off x="6705600" y="1524000"/>
            <a:ext cx="2133600" cy="1569660"/>
          </a:xfrm>
          <a:prstGeom prst="rect">
            <a:avLst/>
          </a:prstGeom>
          <a:noFill/>
        </p:spPr>
        <p:txBody>
          <a:bodyPr wrap="square" rtlCol="0">
            <a:spAutoFit/>
          </a:bodyPr>
          <a:lstStyle/>
          <a:p>
            <a:r>
              <a:rPr lang="en-US" sz="2400" dirty="0" smtClean="0"/>
              <a:t>Today we have technology to help with holiday chores.</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noFill/>
          <a:ln>
            <a:noFill/>
          </a:ln>
        </p:spPr>
        <p:style>
          <a:lnRef idx="2">
            <a:schemeClr val="accent6"/>
          </a:lnRef>
          <a:fillRef idx="1">
            <a:schemeClr val="lt1"/>
          </a:fillRef>
          <a:effectRef idx="0">
            <a:schemeClr val="accent6"/>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Winter Holidays Around the World</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Content Placeholder 3" descr="PhonePhotos(SchoolDec2010) 041.jpg"/>
          <p:cNvPicPr>
            <a:picLocks noGrp="1" noChangeAspect="1"/>
          </p:cNvPicPr>
          <p:nvPr>
            <p:ph idx="1"/>
          </p:nvPr>
        </p:nvPicPr>
        <p:blipFill>
          <a:blip r:embed="rId2" cstate="print"/>
          <a:srcRect t="3393" b="8394"/>
          <a:stretch>
            <a:fillRect/>
          </a:stretch>
        </p:blipFill>
        <p:spPr>
          <a:xfrm>
            <a:off x="228600" y="990600"/>
            <a:ext cx="8686800" cy="5747195"/>
          </a:xfrm>
        </p:spPr>
      </p:pic>
      <p:sp>
        <p:nvSpPr>
          <p:cNvPr id="5" name="TextBox 4"/>
          <p:cNvSpPr txBox="1"/>
          <p:nvPr/>
        </p:nvSpPr>
        <p:spPr>
          <a:xfrm>
            <a:off x="4800600" y="5105400"/>
            <a:ext cx="3200400" cy="1785104"/>
          </a:xfrm>
          <a:prstGeom prst="rect">
            <a:avLst/>
          </a:prstGeom>
          <a:noFill/>
        </p:spPr>
        <p:txBody>
          <a:bodyPr wrap="square" rtlCol="0">
            <a:spAutoFit/>
          </a:bodyPr>
          <a:lstStyle/>
          <a:p>
            <a:r>
              <a:rPr lang="en-US" sz="2200" dirty="0" smtClean="0"/>
              <a:t>We learned about Hanukkah, Ramadan, Lunar New Year, Christmas, </a:t>
            </a:r>
            <a:r>
              <a:rPr lang="en-US" sz="2200" dirty="0" err="1" smtClean="0"/>
              <a:t>Diwali</a:t>
            </a:r>
            <a:r>
              <a:rPr lang="en-US" sz="2200" dirty="0" smtClean="0"/>
              <a:t>, and </a:t>
            </a:r>
            <a:r>
              <a:rPr lang="en-US" sz="2200" dirty="0" err="1" smtClean="0"/>
              <a:t>Bhodi</a:t>
            </a:r>
            <a:r>
              <a:rPr lang="en-US" sz="2200" dirty="0" smtClean="0"/>
              <a:t> Day.</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a:noFill/>
          <a:ln>
            <a:noFill/>
          </a:ln>
        </p:spPr>
        <p:style>
          <a:lnRef idx="3">
            <a:schemeClr val="lt1"/>
          </a:lnRef>
          <a:fillRef idx="1">
            <a:schemeClr val="accent2"/>
          </a:fillRef>
          <a:effectRef idx="1">
            <a:schemeClr val="accent2"/>
          </a:effectRef>
          <a:fontRef idx="minor">
            <a:schemeClr val="lt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World Celebrations</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Foods, Gifts, and Lights</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Content Placeholder 3" descr="PhonePhotos(SchoolDec2010) 040.jpg"/>
          <p:cNvPicPr>
            <a:picLocks noGrp="1" noChangeAspect="1"/>
          </p:cNvPicPr>
          <p:nvPr>
            <p:ph idx="1"/>
          </p:nvPr>
        </p:nvPicPr>
        <p:blipFill>
          <a:blip r:embed="rId2" cstate="print"/>
          <a:srcRect t="23571" b="9085"/>
          <a:stretch>
            <a:fillRect/>
          </a:stretch>
        </p:blipFill>
        <p:spPr>
          <a:xfrm>
            <a:off x="152400" y="2286000"/>
            <a:ext cx="8750195" cy="4419600"/>
          </a:xfrm>
        </p:spPr>
      </p:pic>
      <p:sp>
        <p:nvSpPr>
          <p:cNvPr id="5" name="TextBox 4"/>
          <p:cNvSpPr txBox="1"/>
          <p:nvPr/>
        </p:nvSpPr>
        <p:spPr>
          <a:xfrm>
            <a:off x="609600" y="1447800"/>
            <a:ext cx="8001000" cy="954107"/>
          </a:xfrm>
          <a:prstGeom prst="rect">
            <a:avLst/>
          </a:prstGeom>
          <a:noFill/>
        </p:spPr>
        <p:txBody>
          <a:bodyPr wrap="square" rtlCol="0">
            <a:spAutoFit/>
          </a:bodyPr>
          <a:lstStyle/>
          <a:p>
            <a:r>
              <a:rPr lang="en-US" sz="2800" dirty="0" smtClean="0"/>
              <a:t>Even though the world’s people have different Winter holidays, they celebrate the occasion in a similar way.</a:t>
            </a:r>
            <a:endParaRPr lang="en-US"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629400" cy="685800"/>
          </a:xfrm>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Dirty Water Challenge</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Content Placeholder 3" descr="PhonePhotos(SchoolDec2010) 041.jpg"/>
          <p:cNvPicPr>
            <a:picLocks noGrp="1" noChangeAspect="1"/>
          </p:cNvPicPr>
          <p:nvPr>
            <p:ph idx="1"/>
          </p:nvPr>
        </p:nvPicPr>
        <p:blipFill>
          <a:blip r:embed="rId2" cstate="print"/>
          <a:srcRect l="17169" r="18432" b="5717"/>
          <a:stretch>
            <a:fillRect/>
          </a:stretch>
        </p:blipFill>
        <p:spPr>
          <a:xfrm>
            <a:off x="0" y="0"/>
            <a:ext cx="2151289" cy="2362200"/>
          </a:xfrm>
          <a:prstGeom prst="roundRect">
            <a:avLst/>
          </a:prstGeom>
          <a:ln>
            <a:solidFill>
              <a:schemeClr val="tx2">
                <a:lumMod val="60000"/>
                <a:lumOff val="40000"/>
              </a:schemeClr>
            </a:solidFill>
          </a:ln>
        </p:spPr>
      </p:pic>
      <p:pic>
        <p:nvPicPr>
          <p:cNvPr id="5" name="Picture 4" descr="PhonePhotos(SchoolDec2010) 058.jpg"/>
          <p:cNvPicPr>
            <a:picLocks noChangeAspect="1"/>
          </p:cNvPicPr>
          <p:nvPr/>
        </p:nvPicPr>
        <p:blipFill>
          <a:blip r:embed="rId3" cstate="print"/>
          <a:srcRect t="12222" r="12500"/>
          <a:stretch>
            <a:fillRect/>
          </a:stretch>
        </p:blipFill>
        <p:spPr>
          <a:xfrm>
            <a:off x="2667000" y="4602480"/>
            <a:ext cx="3200400" cy="2255520"/>
          </a:xfrm>
          <a:prstGeom prst="roundRect">
            <a:avLst/>
          </a:prstGeom>
          <a:ln>
            <a:solidFill>
              <a:srgbClr val="0070C0"/>
            </a:solidFill>
          </a:ln>
        </p:spPr>
      </p:pic>
      <p:pic>
        <p:nvPicPr>
          <p:cNvPr id="6" name="Picture 5" descr="PhonePhotos(SchoolDec2010) 059.jpg"/>
          <p:cNvPicPr>
            <a:picLocks noChangeAspect="1"/>
          </p:cNvPicPr>
          <p:nvPr/>
        </p:nvPicPr>
        <p:blipFill>
          <a:blip r:embed="rId4" cstate="print"/>
          <a:srcRect t="22222" r="10000" b="10000"/>
          <a:stretch>
            <a:fillRect/>
          </a:stretch>
        </p:blipFill>
        <p:spPr>
          <a:xfrm>
            <a:off x="0" y="2667000"/>
            <a:ext cx="2200743" cy="2209800"/>
          </a:xfrm>
          <a:prstGeom prst="roundRect">
            <a:avLst/>
          </a:prstGeom>
          <a:ln>
            <a:solidFill>
              <a:srgbClr val="0070C0"/>
            </a:solidFill>
          </a:ln>
        </p:spPr>
      </p:pic>
      <p:pic>
        <p:nvPicPr>
          <p:cNvPr id="7" name="Picture 6" descr="PhonePhotos(SchoolDec2010) 060.jpg"/>
          <p:cNvPicPr>
            <a:picLocks noChangeAspect="1"/>
          </p:cNvPicPr>
          <p:nvPr/>
        </p:nvPicPr>
        <p:blipFill>
          <a:blip r:embed="rId5" cstate="print"/>
          <a:srcRect t="27778" r="10000"/>
          <a:stretch>
            <a:fillRect/>
          </a:stretch>
        </p:blipFill>
        <p:spPr>
          <a:xfrm>
            <a:off x="6477000" y="4004420"/>
            <a:ext cx="2667000" cy="2853580"/>
          </a:xfrm>
          <a:prstGeom prst="roundRect">
            <a:avLst/>
          </a:prstGeom>
          <a:ln>
            <a:solidFill>
              <a:srgbClr val="0070C0"/>
            </a:solidFill>
          </a:ln>
        </p:spPr>
      </p:pic>
      <p:pic>
        <p:nvPicPr>
          <p:cNvPr id="8" name="Picture 7" descr="PhonePhotos(SchoolDec2010) 061.jpg"/>
          <p:cNvPicPr>
            <a:picLocks noChangeAspect="1"/>
          </p:cNvPicPr>
          <p:nvPr/>
        </p:nvPicPr>
        <p:blipFill>
          <a:blip r:embed="rId6" cstate="print"/>
          <a:srcRect l="3333" t="6666" r="4167"/>
          <a:stretch>
            <a:fillRect/>
          </a:stretch>
        </p:blipFill>
        <p:spPr>
          <a:xfrm>
            <a:off x="0" y="5181600"/>
            <a:ext cx="2215242" cy="1676400"/>
          </a:xfrm>
          <a:prstGeom prst="roundRect">
            <a:avLst/>
          </a:prstGeom>
          <a:ln>
            <a:solidFill>
              <a:srgbClr val="0070C0"/>
            </a:solidFill>
          </a:ln>
        </p:spPr>
      </p:pic>
      <p:pic>
        <p:nvPicPr>
          <p:cNvPr id="9" name="Picture 8" descr="PhonePhotos(SchoolDec2010) 063.jpg"/>
          <p:cNvPicPr>
            <a:picLocks noChangeAspect="1"/>
          </p:cNvPicPr>
          <p:nvPr/>
        </p:nvPicPr>
        <p:blipFill>
          <a:blip r:embed="rId7" cstate="print"/>
          <a:srcRect l="5000" r="25000"/>
          <a:stretch>
            <a:fillRect/>
          </a:stretch>
        </p:blipFill>
        <p:spPr>
          <a:xfrm>
            <a:off x="6583680" y="990600"/>
            <a:ext cx="2560320" cy="2743200"/>
          </a:xfrm>
          <a:prstGeom prst="roundRect">
            <a:avLst/>
          </a:prstGeom>
          <a:ln>
            <a:solidFill>
              <a:srgbClr val="0070C0"/>
            </a:solidFill>
          </a:ln>
        </p:spPr>
      </p:pic>
      <p:pic>
        <p:nvPicPr>
          <p:cNvPr id="10" name="Picture 9" descr="River ran wild.jpg"/>
          <p:cNvPicPr>
            <a:picLocks noChangeAspect="1"/>
          </p:cNvPicPr>
          <p:nvPr/>
        </p:nvPicPr>
        <p:blipFill>
          <a:blip r:embed="rId8" cstate="print"/>
          <a:stretch>
            <a:fillRect/>
          </a:stretch>
        </p:blipFill>
        <p:spPr>
          <a:xfrm>
            <a:off x="2514600" y="1219200"/>
            <a:ext cx="3971278" cy="3352800"/>
          </a:xfrm>
          <a:prstGeom prst="rect">
            <a:avLst/>
          </a:prstGeom>
          <a:ln w="76200">
            <a:solidFill>
              <a:schemeClr val="tx2">
                <a:lumMod val="60000"/>
                <a:lumOff val="40000"/>
              </a:schemeClr>
            </a:solidFill>
          </a:ln>
        </p:spPr>
      </p:pic>
      <p:sp>
        <p:nvSpPr>
          <p:cNvPr id="11" name="TextBox 10"/>
          <p:cNvSpPr txBox="1"/>
          <p:nvPr/>
        </p:nvSpPr>
        <p:spPr>
          <a:xfrm>
            <a:off x="2209800" y="533400"/>
            <a:ext cx="6477000" cy="523220"/>
          </a:xfrm>
          <a:prstGeom prst="rect">
            <a:avLst/>
          </a:prstGeom>
          <a:noFill/>
        </p:spPr>
        <p:txBody>
          <a:bodyPr wrap="square" rtlCol="0">
            <a:spAutoFit/>
          </a:bodyPr>
          <a:lstStyle/>
          <a:p>
            <a:r>
              <a:rPr lang="en-US" sz="2800" dirty="0" smtClean="0"/>
              <a:t>Pollution is difficult and costly to clean up</a:t>
            </a:r>
            <a:r>
              <a:rPr lang="en-US" dirty="0" smtClean="0"/>
              <a: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Introduction to Pet/Survival Unit</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2700" dirty="0" smtClean="0"/>
              <a:t>Kip learns that he and the wolf make a good team.</a:t>
            </a:r>
            <a:br>
              <a:rPr lang="en-US" sz="2700" dirty="0" smtClean="0"/>
            </a:br>
            <a:r>
              <a:rPr lang="en-US" sz="2700" dirty="0" smtClean="0"/>
              <a:t>Domesticated animals have a special relationship with people.</a:t>
            </a:r>
            <a:endParaRPr lang="en-US" sz="2700" dirty="0">
              <a:ln w="10541" cmpd="sng">
                <a:solidFill>
                  <a:schemeClr val="accent1">
                    <a:shade val="88000"/>
                    <a:satMod val="110000"/>
                  </a:schemeClr>
                </a:solidFill>
                <a:prstDash val="solid"/>
              </a:ln>
            </a:endParaRPr>
          </a:p>
        </p:txBody>
      </p:sp>
      <p:pic>
        <p:nvPicPr>
          <p:cNvPr id="4" name="Content Placeholder 3" descr="first dog.jpg"/>
          <p:cNvPicPr>
            <a:picLocks noGrp="1" noChangeAspect="1"/>
          </p:cNvPicPr>
          <p:nvPr>
            <p:ph idx="1"/>
          </p:nvPr>
        </p:nvPicPr>
        <p:blipFill>
          <a:blip r:embed="rId2" cstate="print"/>
          <a:srcRect l="10000" t="13472" r="15333"/>
          <a:stretch>
            <a:fillRect/>
          </a:stretch>
        </p:blipFill>
        <p:spPr>
          <a:xfrm>
            <a:off x="2438400" y="1752600"/>
            <a:ext cx="4273365" cy="495220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Human Needs/Animal Needs</a:t>
            </a:r>
            <a:endParaRPr lang="en-US" sz="5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Content Placeholder 3" descr="salamander room.jpg"/>
          <p:cNvPicPr>
            <a:picLocks noGrp="1" noChangeAspect="1"/>
          </p:cNvPicPr>
          <p:nvPr>
            <p:ph idx="1"/>
          </p:nvPr>
        </p:nvPicPr>
        <p:blipFill>
          <a:blip r:embed="rId2" cstate="print"/>
          <a:stretch>
            <a:fillRect/>
          </a:stretch>
        </p:blipFill>
        <p:spPr>
          <a:xfrm>
            <a:off x="228600" y="2895600"/>
            <a:ext cx="3997325" cy="3689838"/>
          </a:xfrm>
        </p:spPr>
      </p:pic>
      <p:pic>
        <p:nvPicPr>
          <p:cNvPr id="5" name="Picture 4" descr="salamander room 2.jpg"/>
          <p:cNvPicPr>
            <a:picLocks noChangeAspect="1"/>
          </p:cNvPicPr>
          <p:nvPr/>
        </p:nvPicPr>
        <p:blipFill>
          <a:blip r:embed="rId3" cstate="print"/>
          <a:stretch>
            <a:fillRect/>
          </a:stretch>
        </p:blipFill>
        <p:spPr>
          <a:xfrm>
            <a:off x="4568568" y="2895600"/>
            <a:ext cx="4261107" cy="3724275"/>
          </a:xfrm>
          <a:prstGeom prst="rect">
            <a:avLst/>
          </a:prstGeom>
        </p:spPr>
      </p:pic>
      <p:sp>
        <p:nvSpPr>
          <p:cNvPr id="6" name="TextBox 5"/>
          <p:cNvSpPr txBox="1"/>
          <p:nvPr/>
        </p:nvSpPr>
        <p:spPr>
          <a:xfrm>
            <a:off x="381000" y="1447800"/>
            <a:ext cx="8382000" cy="1384995"/>
          </a:xfrm>
          <a:prstGeom prst="rect">
            <a:avLst/>
          </a:prstGeom>
          <a:noFill/>
        </p:spPr>
        <p:txBody>
          <a:bodyPr wrap="square" rtlCol="0">
            <a:spAutoFit/>
          </a:bodyPr>
          <a:lstStyle/>
          <a:p>
            <a:pPr algn="ctr"/>
            <a:r>
              <a:rPr lang="en-US" sz="2800" dirty="0" smtClean="0"/>
              <a:t>Brian turns his bedroom into a forest for his salamander. Humans and animals both need food, water, and shelter.</a:t>
            </a:r>
          </a:p>
          <a:p>
            <a:pPr algn="ctr"/>
            <a:r>
              <a:rPr lang="en-US" sz="2800" dirty="0" smtClean="0"/>
              <a:t>How do human and animal needs differ?</a:t>
            </a:r>
            <a:endParaRPr lang="en-US" sz="2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a:solidFill>
            <a:srgbClr val="00B050"/>
          </a:solidFill>
          <a:ln w="57150">
            <a:noFill/>
          </a:ln>
        </p:spPr>
        <p:style>
          <a:lnRef idx="1">
            <a:schemeClr val="accent1"/>
          </a:lnRef>
          <a:fillRef idx="2">
            <a:schemeClr val="accent1"/>
          </a:fillRef>
          <a:effectRef idx="1">
            <a:schemeClr val="accent1"/>
          </a:effectRef>
          <a:fontRef idx="minor">
            <a:schemeClr val="dk1"/>
          </a:fontRef>
        </p:style>
        <p:txBody>
          <a:bodyPr>
            <a:noAutofit/>
          </a:bodyPr>
          <a:lstStyle/>
          <a:p>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n-lt"/>
              </a:rPr>
              <a:t> Coyote’s Choice:  Adapt and Survive</a:t>
            </a:r>
            <a: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r>
            <a:br>
              <a:rPr lang="en-US" sz="40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2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Question 1</a:t>
            </a:r>
            <a:endParaRPr lang="en-US" sz="2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pic>
        <p:nvPicPr>
          <p:cNvPr id="4" name="Content Placeholder 3" descr="coyote1.jpg"/>
          <p:cNvPicPr>
            <a:picLocks noGrp="1" noChangeAspect="1"/>
          </p:cNvPicPr>
          <p:nvPr>
            <p:ph idx="1"/>
          </p:nvPr>
        </p:nvPicPr>
        <p:blipFill>
          <a:blip r:embed="rId2" cstate="print"/>
          <a:stretch>
            <a:fillRect/>
          </a:stretch>
        </p:blipFill>
        <p:spPr>
          <a:xfrm>
            <a:off x="304800" y="1219200"/>
            <a:ext cx="3588969" cy="5393259"/>
          </a:xfrm>
          <a:prstGeom prst="roundRect">
            <a:avLst/>
          </a:prstGeom>
          <a:ln w="76200" cmpd="tri">
            <a:solidFill>
              <a:srgbClr val="00B050"/>
            </a:solidFill>
          </a:ln>
          <a:scene3d>
            <a:camera prst="orthographicFront"/>
            <a:lightRig rig="threePt" dir="t"/>
          </a:scene3d>
          <a:sp3d>
            <a:bevelB prst="slope"/>
          </a:sp3d>
        </p:spPr>
      </p:pic>
      <p:sp>
        <p:nvSpPr>
          <p:cNvPr id="5" name="TextBox 4"/>
          <p:cNvSpPr txBox="1"/>
          <p:nvPr/>
        </p:nvSpPr>
        <p:spPr>
          <a:xfrm>
            <a:off x="4267200" y="1447800"/>
            <a:ext cx="4648200" cy="4893647"/>
          </a:xfrm>
          <a:prstGeom prst="rect">
            <a:avLst/>
          </a:prstGeom>
          <a:noFill/>
        </p:spPr>
        <p:txBody>
          <a:bodyPr wrap="square" rtlCol="0">
            <a:spAutoFit/>
          </a:bodyPr>
          <a:lstStyle/>
          <a:p>
            <a:r>
              <a:rPr lang="en-US" sz="2400" dirty="0" smtClean="0"/>
              <a:t>It has not rained for a long time.  The plants are dying and animals are becoming scarce.  You are very weak, yet you feel an urge to travel to look for food.  You begin to walk away from your burrow, but you find it hard to walk.  You decide to:</a:t>
            </a:r>
          </a:p>
          <a:p>
            <a:pPr marL="342900" indent="-342900">
              <a:buAutoNum type="alphaUcPeriod"/>
            </a:pPr>
            <a:r>
              <a:rPr lang="en-US" sz="2400" dirty="0" smtClean="0"/>
              <a:t>push ahead and look for food and water elsewhere, even though it means risking using up your last energy.</a:t>
            </a:r>
          </a:p>
          <a:p>
            <a:pPr marL="342900" indent="-342900">
              <a:buAutoNum type="alphaUcPeriod"/>
            </a:pPr>
            <a:r>
              <a:rPr lang="en-US" sz="2400" dirty="0" smtClean="0"/>
              <a:t>return to the burrow and wait for rain and food to return.</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If You Chose</a:t>
            </a:r>
            <a:endParaRPr lang="en-US" sz="6600" dirty="0"/>
          </a:p>
        </p:txBody>
      </p:sp>
      <p:sp>
        <p:nvSpPr>
          <p:cNvPr id="3" name="Content Placeholder 2"/>
          <p:cNvSpPr>
            <a:spLocks noGrp="1"/>
          </p:cNvSpPr>
          <p:nvPr>
            <p:ph idx="1"/>
          </p:nvPr>
        </p:nvSpPr>
        <p:spPr/>
        <p:txBody>
          <a:bodyPr>
            <a:normAutofit/>
          </a:bodyPr>
          <a:lstStyle/>
          <a:p>
            <a:endParaRPr lang="en-US" sz="4400" dirty="0" smtClean="0"/>
          </a:p>
          <a:p>
            <a:r>
              <a:rPr lang="en-US" sz="4400" dirty="0" smtClean="0"/>
              <a:t>A.  you survived.</a:t>
            </a:r>
          </a:p>
          <a:p>
            <a:r>
              <a:rPr lang="en-US" sz="4400" dirty="0" smtClean="0"/>
              <a:t>B.   you spent your last energy waiting, and did not survive.</a:t>
            </a:r>
            <a:endParaRPr 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5486400" cy="563562"/>
          </a:xfrm>
          <a:noFill/>
          <a:ln>
            <a:noFill/>
          </a:ln>
        </p:spPr>
        <p:style>
          <a:lnRef idx="2">
            <a:schemeClr val="accent1"/>
          </a:lnRef>
          <a:fillRef idx="1">
            <a:schemeClr val="lt1"/>
          </a:fillRef>
          <a:effectRef idx="0">
            <a:schemeClr val="accent1"/>
          </a:effectRef>
          <a:fontRef idx="minor">
            <a:schemeClr val="dk1"/>
          </a:fontRef>
        </p:style>
        <p:txBody>
          <a:bodyPr>
            <a:noAutofit/>
          </a:bodyPr>
          <a:lstStyle/>
          <a:p>
            <a:r>
              <a:rPr lang="en-US" sz="3200" b="1" dirty="0" smtClean="0">
                <a:ln>
                  <a:solidFill>
                    <a:schemeClr val="accent1">
                      <a:lumMod val="75000"/>
                    </a:schemeClr>
                  </a:solidFill>
                </a:ln>
                <a:solidFill>
                  <a:srgbClr val="0070C0"/>
                </a:solidFill>
              </a:rPr>
              <a:t>Coyote’s Choice Question 2</a:t>
            </a:r>
            <a:endParaRPr lang="en-US" sz="3200" b="1" dirty="0">
              <a:ln>
                <a:solidFill>
                  <a:schemeClr val="accent1">
                    <a:lumMod val="75000"/>
                  </a:schemeClr>
                </a:solidFill>
              </a:ln>
              <a:solidFill>
                <a:srgbClr val="0070C0"/>
              </a:solidFill>
            </a:endParaRPr>
          </a:p>
        </p:txBody>
      </p:sp>
      <p:pic>
        <p:nvPicPr>
          <p:cNvPr id="5" name="Content Placeholder 4" descr="coyote 5.jpg"/>
          <p:cNvPicPr>
            <a:picLocks noGrp="1" noChangeAspect="1"/>
          </p:cNvPicPr>
          <p:nvPr>
            <p:ph idx="1"/>
          </p:nvPr>
        </p:nvPicPr>
        <p:blipFill>
          <a:blip r:embed="rId2" cstate="print"/>
          <a:stretch>
            <a:fillRect/>
          </a:stretch>
        </p:blipFill>
        <p:spPr>
          <a:xfrm>
            <a:off x="4457700" y="3657600"/>
            <a:ext cx="4495801" cy="2997200"/>
          </a:xfrm>
          <a:prstGeom prst="plaque">
            <a:avLst/>
          </a:prstGeom>
          <a:ln w="76200">
            <a:solidFill>
              <a:srgbClr val="0070C0"/>
            </a:solidFill>
          </a:ln>
        </p:spPr>
      </p:pic>
      <p:pic>
        <p:nvPicPr>
          <p:cNvPr id="6" name="Picture 5" descr="coyote 3.jpg"/>
          <p:cNvPicPr>
            <a:picLocks noChangeAspect="1"/>
          </p:cNvPicPr>
          <p:nvPr/>
        </p:nvPicPr>
        <p:blipFill>
          <a:blip r:embed="rId3" cstate="print"/>
          <a:stretch>
            <a:fillRect/>
          </a:stretch>
        </p:blipFill>
        <p:spPr>
          <a:xfrm>
            <a:off x="5791200" y="533400"/>
            <a:ext cx="3153659" cy="2362200"/>
          </a:xfrm>
          <a:prstGeom prst="ellipse">
            <a:avLst/>
          </a:prstGeom>
          <a:ln w="76200">
            <a:solidFill>
              <a:srgbClr val="0070C0"/>
            </a:solidFill>
          </a:ln>
        </p:spPr>
      </p:pic>
      <p:pic>
        <p:nvPicPr>
          <p:cNvPr id="7" name="Picture 6" descr="coyote 8.jpg"/>
          <p:cNvPicPr>
            <a:picLocks noChangeAspect="1"/>
          </p:cNvPicPr>
          <p:nvPr/>
        </p:nvPicPr>
        <p:blipFill>
          <a:blip r:embed="rId4" cstate="print"/>
          <a:stretch>
            <a:fillRect/>
          </a:stretch>
        </p:blipFill>
        <p:spPr>
          <a:xfrm>
            <a:off x="228600" y="4114800"/>
            <a:ext cx="3530752" cy="2567906"/>
          </a:xfrm>
          <a:prstGeom prst="hexagon">
            <a:avLst/>
          </a:prstGeom>
          <a:ln w="76200">
            <a:solidFill>
              <a:srgbClr val="0070C0"/>
            </a:solidFill>
          </a:ln>
        </p:spPr>
      </p:pic>
      <p:sp>
        <p:nvSpPr>
          <p:cNvPr id="8" name="TextBox 7"/>
          <p:cNvSpPr txBox="1"/>
          <p:nvPr/>
        </p:nvSpPr>
        <p:spPr>
          <a:xfrm>
            <a:off x="228600" y="609600"/>
            <a:ext cx="5715000" cy="3492520"/>
          </a:xfrm>
          <a:prstGeom prst="rect">
            <a:avLst/>
          </a:prstGeom>
          <a:noFill/>
        </p:spPr>
        <p:txBody>
          <a:bodyPr wrap="square" rtlCol="0">
            <a:spAutoFit/>
          </a:bodyPr>
          <a:lstStyle/>
          <a:p>
            <a:r>
              <a:rPr lang="en-US" sz="2400" dirty="0" smtClean="0"/>
              <a:t>You are a tiny coyote pup and your mother has gone off to hunt for food. While you wait in the burrow a strange piece of thin wire on the end of a stick is pushed toward you from the door of your den. You see it coming and are afraid of it so you: </a:t>
            </a:r>
          </a:p>
          <a:p>
            <a:r>
              <a:rPr lang="en-US" sz="2400" dirty="0" smtClean="0"/>
              <a:t>      (a) cower back against the wall of the       burrow to escape</a:t>
            </a:r>
          </a:p>
          <a:p>
            <a:r>
              <a:rPr lang="en-US" sz="2400" dirty="0" smtClean="0"/>
              <a:t>      (b) attack the wire by biting it</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If You Chose:</a:t>
            </a:r>
            <a:endParaRPr lang="en-US" sz="6600" dirty="0"/>
          </a:p>
        </p:txBody>
      </p:sp>
      <p:sp>
        <p:nvSpPr>
          <p:cNvPr id="3" name="Content Placeholder 2"/>
          <p:cNvSpPr>
            <a:spLocks noGrp="1"/>
          </p:cNvSpPr>
          <p:nvPr>
            <p:ph idx="1"/>
          </p:nvPr>
        </p:nvSpPr>
        <p:spPr/>
        <p:txBody>
          <a:bodyPr>
            <a:normAutofit/>
          </a:bodyPr>
          <a:lstStyle/>
          <a:p>
            <a:endParaRPr lang="en-US" sz="4400" dirty="0" smtClean="0"/>
          </a:p>
          <a:p>
            <a:r>
              <a:rPr lang="en-US" sz="4400" dirty="0" smtClean="0"/>
              <a:t>A. You survived.</a:t>
            </a:r>
          </a:p>
          <a:p>
            <a:r>
              <a:rPr lang="en-US" sz="4400" dirty="0" smtClean="0"/>
              <a:t>B. you were caught by a hunter’s snare and did not survive.</a:t>
            </a:r>
            <a:endParaRPr lang="en-US" sz="4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normAutofit/>
            <a:scene3d>
              <a:camera prst="orthographicFront"/>
              <a:lightRig rig="balanced" dir="t">
                <a:rot lat="0" lon="0" rev="2100000"/>
              </a:lightRig>
            </a:scene3d>
            <a:sp3d extrusionH="57150" prstMaterial="metal">
              <a:bevelT w="38100" h="25400"/>
              <a:contourClr>
                <a:schemeClr val="bg2"/>
              </a:contourClr>
            </a:sp3d>
          </a:bodyPr>
          <a:lstStyle/>
          <a:p>
            <a:r>
              <a:rPr lang="en-US" sz="6000" b="1" dirty="0" smtClean="0">
                <a:ln w="50800"/>
                <a:solidFill>
                  <a:schemeClr val="bg1">
                    <a:shade val="50000"/>
                  </a:schemeClr>
                </a:solidFill>
                <a:latin typeface="Arial Black" pitchFamily="34" charset="0"/>
              </a:rPr>
              <a:t>K-5 Enrichment</a:t>
            </a:r>
            <a:endParaRPr lang="en-US" sz="6000" b="1" dirty="0">
              <a:ln w="50800"/>
              <a:solidFill>
                <a:schemeClr val="bg1">
                  <a:shade val="50000"/>
                </a:schemeClr>
              </a:solidFill>
              <a:latin typeface="Arial Black" pitchFamily="34" charset="0"/>
            </a:endParaRPr>
          </a:p>
        </p:txBody>
      </p:sp>
      <p:sp>
        <p:nvSpPr>
          <p:cNvPr id="3" name="Content Placeholder 2"/>
          <p:cNvSpPr>
            <a:spLocks noGrp="1"/>
          </p:cNvSpPr>
          <p:nvPr>
            <p:ph idx="1"/>
          </p:nvPr>
        </p:nvSpPr>
        <p:spPr>
          <a:xfrm>
            <a:off x="457200" y="1828800"/>
            <a:ext cx="8305800" cy="4343399"/>
          </a:xfrm>
          <a:ln w="76200">
            <a:solidFill>
              <a:srgbClr val="FF0000"/>
            </a:solidFill>
          </a:ln>
          <a:effectLst>
            <a:glow rad="228600">
              <a:schemeClr val="accent2">
                <a:satMod val="175000"/>
                <a:alpha val="40000"/>
              </a:schemeClr>
            </a:glow>
          </a:effectLst>
        </p:spPr>
        <p:txBody>
          <a:bodyPr>
            <a:normAutofit lnSpcReduction="10000"/>
          </a:bodyPr>
          <a:lstStyle/>
          <a:p>
            <a:pPr>
              <a:buNone/>
            </a:pPr>
            <a:endParaRPr lang="en-US" dirty="0" smtClean="0"/>
          </a:p>
          <a:p>
            <a:r>
              <a:rPr lang="en-US" sz="4000" b="1" dirty="0" smtClean="0"/>
              <a:t>Enrichment:  </a:t>
            </a:r>
            <a:r>
              <a:rPr lang="en-US" sz="4000" dirty="0" smtClean="0"/>
              <a:t>To make fuller, more meaningful, and more rewarding</a:t>
            </a:r>
          </a:p>
          <a:p>
            <a:r>
              <a:rPr lang="en-US" sz="4000" b="1" dirty="0" smtClean="0"/>
              <a:t>Enrichment:  </a:t>
            </a:r>
            <a:r>
              <a:rPr lang="en-US" sz="4000" dirty="0" smtClean="0"/>
              <a:t>The process of covering a subject in greater depth as is usual, or tackling subjects not usually covered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5486400" cy="639762"/>
          </a:xfrm>
        </p:spPr>
        <p:txBody>
          <a:bodyPr>
            <a:no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Coyote’s Choice Question 3</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Content Placeholder 3" descr="coyote 3.jpg"/>
          <p:cNvPicPr>
            <a:picLocks noGrp="1" noChangeAspect="1"/>
          </p:cNvPicPr>
          <p:nvPr>
            <p:ph idx="1"/>
          </p:nvPr>
        </p:nvPicPr>
        <p:blipFill>
          <a:blip r:embed="rId2" cstate="print"/>
          <a:srcRect t="7126" b="9580"/>
          <a:stretch>
            <a:fillRect/>
          </a:stretch>
        </p:blipFill>
        <p:spPr>
          <a:xfrm>
            <a:off x="4953000" y="4215576"/>
            <a:ext cx="3883862" cy="2413824"/>
          </a:xfrm>
          <a:prstGeom prst="trapezoid">
            <a:avLst/>
          </a:prstGeom>
          <a:ln w="76200">
            <a:solidFill>
              <a:srgbClr val="0070C0"/>
            </a:solidFill>
          </a:ln>
        </p:spPr>
      </p:pic>
      <p:pic>
        <p:nvPicPr>
          <p:cNvPr id="5" name="Picture 4" descr="coyote 7.jpg"/>
          <p:cNvPicPr>
            <a:picLocks noChangeAspect="1"/>
          </p:cNvPicPr>
          <p:nvPr/>
        </p:nvPicPr>
        <p:blipFill>
          <a:blip r:embed="rId3" cstate="print"/>
          <a:srcRect l="2381" t="24321"/>
          <a:stretch>
            <a:fillRect/>
          </a:stretch>
        </p:blipFill>
        <p:spPr>
          <a:xfrm>
            <a:off x="152400" y="381000"/>
            <a:ext cx="3124200" cy="3581400"/>
          </a:xfrm>
          <a:prstGeom prst="chord">
            <a:avLst/>
          </a:prstGeom>
          <a:ln w="76200">
            <a:solidFill>
              <a:srgbClr val="0070C0"/>
            </a:solidFill>
          </a:ln>
        </p:spPr>
      </p:pic>
      <p:pic>
        <p:nvPicPr>
          <p:cNvPr id="6" name="Picture 5" descr="coyote 6.jpg"/>
          <p:cNvPicPr>
            <a:picLocks noChangeAspect="1"/>
          </p:cNvPicPr>
          <p:nvPr/>
        </p:nvPicPr>
        <p:blipFill>
          <a:blip r:embed="rId4" cstate="print"/>
          <a:srcRect t="2909" r="12807"/>
          <a:stretch>
            <a:fillRect/>
          </a:stretch>
        </p:blipFill>
        <p:spPr>
          <a:xfrm>
            <a:off x="152400" y="4114800"/>
            <a:ext cx="3124200" cy="2543175"/>
          </a:xfrm>
          <a:prstGeom prst="teardrop">
            <a:avLst/>
          </a:prstGeom>
          <a:ln w="76200">
            <a:solidFill>
              <a:schemeClr val="accent1">
                <a:lumMod val="75000"/>
              </a:schemeClr>
            </a:solidFill>
          </a:ln>
        </p:spPr>
      </p:pic>
      <p:sp>
        <p:nvSpPr>
          <p:cNvPr id="7" name="TextBox 6"/>
          <p:cNvSpPr txBox="1"/>
          <p:nvPr/>
        </p:nvSpPr>
        <p:spPr>
          <a:xfrm>
            <a:off x="2895600" y="685800"/>
            <a:ext cx="6248400" cy="3416320"/>
          </a:xfrm>
          <a:prstGeom prst="rect">
            <a:avLst/>
          </a:prstGeom>
          <a:noFill/>
        </p:spPr>
        <p:txBody>
          <a:bodyPr wrap="square" rtlCol="0">
            <a:spAutoFit/>
          </a:bodyPr>
          <a:lstStyle/>
          <a:p>
            <a:r>
              <a:rPr lang="en-US" sz="2400" dirty="0" smtClean="0"/>
              <a:t>You come to a place where people are living because you know there is usually some food nearby.  There is a place up ahead where the smell of food is strong, yet danger is very near and threatening.  As night slowly advances with the setting sun, you decide to:</a:t>
            </a:r>
          </a:p>
          <a:p>
            <a:pPr marL="342900" indent="-342900">
              <a:buAutoNum type="alphaUcPeriod"/>
            </a:pPr>
            <a:r>
              <a:rPr lang="en-US" sz="2400" dirty="0" smtClean="0"/>
              <a:t>Sneak in and eat as much of the food as you can under the cover of darkness.</a:t>
            </a:r>
          </a:p>
          <a:p>
            <a:pPr marL="342900" indent="-342900">
              <a:buAutoNum type="alphaUcPeriod"/>
            </a:pPr>
            <a:r>
              <a:rPr lang="en-US" sz="2400" dirty="0" smtClean="0"/>
              <a:t> turn around and seek food elsewhere.</a:t>
            </a: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8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You Survived!</a:t>
            </a:r>
            <a:endParaRPr lang="en-US" sz="8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Content Placeholder 2"/>
          <p:cNvSpPr>
            <a:spLocks noGrp="1"/>
          </p:cNvSpPr>
          <p:nvPr>
            <p:ph idx="1"/>
          </p:nvPr>
        </p:nvSpPr>
        <p:spPr>
          <a:xfrm>
            <a:off x="152400" y="1524000"/>
            <a:ext cx="8991600" cy="4602163"/>
          </a:xfrm>
        </p:spPr>
        <p:txBody>
          <a:bodyPr>
            <a:normAutofit/>
          </a:bodyPr>
          <a:lstStyle/>
          <a:p>
            <a:pPr>
              <a:buNone/>
            </a:pPr>
            <a:r>
              <a:rPr lang="en-US" sz="2800" dirty="0" smtClean="0"/>
              <a:t>Thanks for coming.  We hope you enjoyed our presentation.  </a:t>
            </a:r>
            <a:endParaRPr lang="en-US" sz="2800" dirty="0"/>
          </a:p>
        </p:txBody>
      </p:sp>
      <p:pic>
        <p:nvPicPr>
          <p:cNvPr id="3075" name="Picture 3" descr="C:\Users\DS\AppData\Local\Microsoft\Windows\Temporary Internet Files\Content.IE5\YT1IWTG8\MC900438221[1].wmf"/>
          <p:cNvPicPr>
            <a:picLocks noChangeAspect="1" noChangeArrowheads="1"/>
          </p:cNvPicPr>
          <p:nvPr/>
        </p:nvPicPr>
        <p:blipFill>
          <a:blip r:embed="rId2" cstate="print"/>
          <a:srcRect/>
          <a:stretch>
            <a:fillRect/>
          </a:stretch>
        </p:blipFill>
        <p:spPr bwMode="auto">
          <a:xfrm>
            <a:off x="2895600" y="2057400"/>
            <a:ext cx="3621448" cy="45021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innerShdw blurRad="63500" dist="50800" dir="18900000">
              <a:prstClr val="black">
                <a:alpha val="50000"/>
              </a:prstClr>
            </a:innerShdw>
          </a:effectLst>
        </p:spPr>
        <p:txBody>
          <a:bodyPr>
            <a:normAutofit/>
          </a:bodyPr>
          <a:lstStyle/>
          <a:p>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K-5 Goals</a:t>
            </a:r>
            <a:endPar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rmAutofit fontScale="92500" lnSpcReduction="10000"/>
          </a:bodyPr>
          <a:lstStyle/>
          <a:p>
            <a:r>
              <a:rPr lang="en-US" sz="4000" b="1" dirty="0" smtClean="0"/>
              <a:t>Higher Level Thinking</a:t>
            </a:r>
          </a:p>
          <a:p>
            <a:r>
              <a:rPr lang="en-US" sz="4000" b="1" dirty="0" smtClean="0"/>
              <a:t>Decision Making</a:t>
            </a:r>
          </a:p>
          <a:p>
            <a:r>
              <a:rPr lang="en-US" sz="4000" b="1" dirty="0" smtClean="0"/>
              <a:t>21</a:t>
            </a:r>
            <a:r>
              <a:rPr lang="en-US" sz="4000" b="1" baseline="30000" dirty="0" smtClean="0"/>
              <a:t>st</a:t>
            </a:r>
            <a:r>
              <a:rPr lang="en-US" sz="4000" b="1" dirty="0" smtClean="0"/>
              <a:t> Century Skills</a:t>
            </a:r>
          </a:p>
          <a:p>
            <a:r>
              <a:rPr lang="en-US" sz="4000" b="1" dirty="0" smtClean="0"/>
              <a:t>Teamwork</a:t>
            </a:r>
          </a:p>
          <a:p>
            <a:r>
              <a:rPr lang="en-US" sz="4000" b="1" dirty="0" smtClean="0"/>
              <a:t>Independent Learning</a:t>
            </a:r>
          </a:p>
          <a:p>
            <a:r>
              <a:rPr lang="en-US" sz="4000" b="1" dirty="0" smtClean="0"/>
              <a:t>Imagination and Creativity</a:t>
            </a:r>
          </a:p>
          <a:p>
            <a:r>
              <a:rPr lang="en-US" sz="4000" b="1" dirty="0" smtClean="0"/>
              <a:t>Problem Solving</a:t>
            </a:r>
          </a:p>
          <a:p>
            <a:endParaRPr lang="en-US" dirty="0"/>
          </a:p>
        </p:txBody>
      </p:sp>
      <p:pic>
        <p:nvPicPr>
          <p:cNvPr id="2050" name="Picture 2" descr="C:\Users\DS\AppData\Local\Microsoft\Windows\Temporary Internet Files\Content.IE5\0FSG9SIG\MC900441880[1].wmf"/>
          <p:cNvPicPr>
            <a:picLocks noChangeAspect="1" noChangeArrowheads="1"/>
          </p:cNvPicPr>
          <p:nvPr/>
        </p:nvPicPr>
        <p:blipFill>
          <a:blip r:embed="rId2" cstate="print"/>
          <a:srcRect/>
          <a:stretch>
            <a:fillRect/>
          </a:stretch>
        </p:blipFill>
        <p:spPr bwMode="auto">
          <a:xfrm>
            <a:off x="6248400" y="2590800"/>
            <a:ext cx="2536283" cy="35369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sz="53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Enrichment Room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Multiple Resources for Students and Teachers</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Content Placeholder 3" descr="PhonePhotos(SchoolDec2010) 054.jpg"/>
          <p:cNvPicPr>
            <a:picLocks noGrp="1" noChangeAspect="1"/>
          </p:cNvPicPr>
          <p:nvPr>
            <p:ph idx="1"/>
          </p:nvPr>
        </p:nvPicPr>
        <p:blipFill>
          <a:blip r:embed="rId2" cstate="print"/>
          <a:stretch>
            <a:fillRect/>
          </a:stretch>
        </p:blipFill>
        <p:spPr>
          <a:xfrm>
            <a:off x="1600200" y="2133600"/>
            <a:ext cx="5968999" cy="4476749"/>
          </a:xfrm>
          <a:prstGeom prst="flowChartAlternateProcess">
            <a:avLst/>
          </a:prstGeom>
          <a:ln w="76200" cmpd="tri">
            <a:solidFill>
              <a:srgbClr val="0070C0"/>
            </a:solidFill>
          </a:ln>
        </p:spPr>
      </p:pic>
      <p:sp>
        <p:nvSpPr>
          <p:cNvPr id="5" name="TextBox 4"/>
          <p:cNvSpPr txBox="1"/>
          <p:nvPr/>
        </p:nvSpPr>
        <p:spPr>
          <a:xfrm>
            <a:off x="762000" y="1219200"/>
            <a:ext cx="7543800" cy="830997"/>
          </a:xfrm>
          <a:prstGeom prst="rect">
            <a:avLst/>
          </a:prstGeom>
          <a:noFill/>
        </p:spPr>
        <p:txBody>
          <a:bodyPr wrap="square" rtlCol="0">
            <a:spAutoFit/>
          </a:bodyPr>
          <a:lstStyle/>
          <a:p>
            <a:r>
              <a:rPr lang="en-US" sz="2400" dirty="0" smtClean="0"/>
              <a:t>Fiction, nonfiction,  reference, and how-to books for all ages, teacher resources, games, novel sets, etc.</a:t>
            </a:r>
            <a:endParaRPr 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0" y="152400"/>
            <a:ext cx="3124200" cy="1219200"/>
          </a:xfrm>
        </p:spPr>
        <p:txBody>
          <a:bodyPr>
            <a:normAutofit fontScale="90000"/>
          </a:bodyPr>
          <a:lstStyle/>
          <a:p>
            <a:r>
              <a:rPr lang="en-US" b="1" dirty="0" smtClean="0"/>
              <a:t>The Perfect Classroom</a:t>
            </a:r>
            <a:endParaRPr lang="en-US" b="1" dirty="0"/>
          </a:p>
        </p:txBody>
      </p:sp>
      <p:pic>
        <p:nvPicPr>
          <p:cNvPr id="4" name="Content Placeholder 3" descr="0122011243.jpg"/>
          <p:cNvPicPr>
            <a:picLocks noGrp="1" noChangeAspect="1"/>
          </p:cNvPicPr>
          <p:nvPr>
            <p:ph idx="1"/>
          </p:nvPr>
        </p:nvPicPr>
        <p:blipFill>
          <a:blip r:embed="rId2" cstate="print"/>
          <a:srcRect l="7067" t="10102" r="8331" b="4034"/>
          <a:stretch>
            <a:fillRect/>
          </a:stretch>
        </p:blipFill>
        <p:spPr>
          <a:xfrm>
            <a:off x="76200" y="1676400"/>
            <a:ext cx="3276600" cy="2494128"/>
          </a:xfrm>
        </p:spPr>
      </p:pic>
      <p:pic>
        <p:nvPicPr>
          <p:cNvPr id="5" name="Picture 4" descr="0122011243a.jpg"/>
          <p:cNvPicPr>
            <a:picLocks noChangeAspect="1"/>
          </p:cNvPicPr>
          <p:nvPr/>
        </p:nvPicPr>
        <p:blipFill>
          <a:blip r:embed="rId3" cstate="print"/>
          <a:srcRect l="1666" t="8889" r="12500" b="3333"/>
          <a:stretch>
            <a:fillRect/>
          </a:stretch>
        </p:blipFill>
        <p:spPr>
          <a:xfrm>
            <a:off x="5486400" y="1447800"/>
            <a:ext cx="3581400" cy="2746899"/>
          </a:xfrm>
          <a:prstGeom prst="rect">
            <a:avLst/>
          </a:prstGeom>
        </p:spPr>
      </p:pic>
      <p:pic>
        <p:nvPicPr>
          <p:cNvPr id="6" name="Picture 5" descr="0122011244.jpg"/>
          <p:cNvPicPr>
            <a:picLocks noChangeAspect="1"/>
          </p:cNvPicPr>
          <p:nvPr/>
        </p:nvPicPr>
        <p:blipFill>
          <a:blip r:embed="rId4" cstate="print"/>
          <a:srcRect l="5000" t="11111" r="8333" b="1111"/>
          <a:stretch>
            <a:fillRect/>
          </a:stretch>
        </p:blipFill>
        <p:spPr>
          <a:xfrm>
            <a:off x="2743200" y="152400"/>
            <a:ext cx="3276600" cy="2488956"/>
          </a:xfrm>
          <a:prstGeom prst="rect">
            <a:avLst/>
          </a:prstGeom>
        </p:spPr>
      </p:pic>
      <p:pic>
        <p:nvPicPr>
          <p:cNvPr id="7" name="Picture 6" descr="0122011244a.jpg"/>
          <p:cNvPicPr>
            <a:picLocks noChangeAspect="1"/>
          </p:cNvPicPr>
          <p:nvPr/>
        </p:nvPicPr>
        <p:blipFill>
          <a:blip r:embed="rId5" cstate="print"/>
          <a:srcRect l="6667" t="28889" r="8333" b="7778"/>
          <a:stretch>
            <a:fillRect/>
          </a:stretch>
        </p:blipFill>
        <p:spPr>
          <a:xfrm>
            <a:off x="4419601" y="4217894"/>
            <a:ext cx="4724399" cy="2640106"/>
          </a:xfrm>
          <a:prstGeom prst="rect">
            <a:avLst/>
          </a:prstGeom>
        </p:spPr>
      </p:pic>
      <p:pic>
        <p:nvPicPr>
          <p:cNvPr id="8" name="Picture 7" descr="0122011244b.jpg"/>
          <p:cNvPicPr>
            <a:picLocks noChangeAspect="1"/>
          </p:cNvPicPr>
          <p:nvPr/>
        </p:nvPicPr>
        <p:blipFill>
          <a:blip r:embed="rId6" cstate="print"/>
          <a:srcRect l="5000" t="25556" r="6667" b="4444"/>
          <a:stretch>
            <a:fillRect/>
          </a:stretch>
        </p:blipFill>
        <p:spPr>
          <a:xfrm>
            <a:off x="-1" y="4191000"/>
            <a:ext cx="4487333" cy="2667000"/>
          </a:xfrm>
          <a:prstGeom prst="rect">
            <a:avLst/>
          </a:prstGeom>
        </p:spPr>
      </p:pic>
      <p:pic>
        <p:nvPicPr>
          <p:cNvPr id="1026" name="Picture 2" descr="C:\Program Files\Microsoft Office\MEDIA\CAGCAT10\j0299125.wmf"/>
          <p:cNvPicPr>
            <a:picLocks noChangeAspect="1" noChangeArrowheads="1"/>
          </p:cNvPicPr>
          <p:nvPr/>
        </p:nvPicPr>
        <p:blipFill>
          <a:blip r:embed="rId7" cstate="print"/>
          <a:srcRect/>
          <a:stretch>
            <a:fillRect/>
          </a:stretch>
        </p:blipFill>
        <p:spPr bwMode="auto">
          <a:xfrm>
            <a:off x="3886200" y="2743200"/>
            <a:ext cx="1100023" cy="1447800"/>
          </a:xfrm>
          <a:prstGeom prst="rect">
            <a:avLst/>
          </a:prstGeom>
          <a:noFill/>
        </p:spPr>
      </p:pic>
      <p:sp>
        <p:nvSpPr>
          <p:cNvPr id="9" name="TextBox 8"/>
          <p:cNvSpPr txBox="1"/>
          <p:nvPr/>
        </p:nvSpPr>
        <p:spPr>
          <a:xfrm>
            <a:off x="152400" y="304800"/>
            <a:ext cx="2514600" cy="1200329"/>
          </a:xfrm>
          <a:prstGeom prst="rect">
            <a:avLst/>
          </a:prstGeom>
          <a:noFill/>
        </p:spPr>
        <p:txBody>
          <a:bodyPr wrap="square" rtlCol="0">
            <a:spAutoFit/>
          </a:bodyPr>
          <a:lstStyle/>
          <a:p>
            <a:r>
              <a:rPr lang="en-US" sz="2400" dirty="0" smtClean="0"/>
              <a:t>The students know how to make learning fun!</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0"/>
            <a:ext cx="5715000" cy="944562"/>
          </a:xfrm>
        </p:spPr>
        <p:txBody>
          <a:bodyPr>
            <a:normAutofit/>
          </a:bodyPr>
          <a:lstStyle/>
          <a:p>
            <a:r>
              <a:rPr lang="en-US" sz="3200" b="1" dirty="0" smtClean="0"/>
              <a:t>Sugar Gliders: </a:t>
            </a:r>
            <a:r>
              <a:rPr lang="en-US" sz="3200" dirty="0" smtClean="0"/>
              <a:t>Fiction/Nonfiction</a:t>
            </a:r>
            <a:endParaRPr lang="en-US" sz="3200" dirty="0"/>
          </a:p>
        </p:txBody>
      </p:sp>
      <p:pic>
        <p:nvPicPr>
          <p:cNvPr id="5" name="Picture 4" descr="gliding.jpg"/>
          <p:cNvPicPr>
            <a:picLocks noChangeAspect="1"/>
          </p:cNvPicPr>
          <p:nvPr/>
        </p:nvPicPr>
        <p:blipFill>
          <a:blip r:embed="rId2" cstate="print"/>
          <a:stretch>
            <a:fillRect/>
          </a:stretch>
        </p:blipFill>
        <p:spPr>
          <a:xfrm>
            <a:off x="6705600" y="2819400"/>
            <a:ext cx="2438400" cy="1824285"/>
          </a:xfrm>
          <a:prstGeom prst="roundRect">
            <a:avLst/>
          </a:prstGeom>
        </p:spPr>
      </p:pic>
      <p:pic>
        <p:nvPicPr>
          <p:cNvPr id="6" name="Picture 5" descr="1.jpg"/>
          <p:cNvPicPr>
            <a:picLocks noChangeAspect="1"/>
          </p:cNvPicPr>
          <p:nvPr/>
        </p:nvPicPr>
        <p:blipFill>
          <a:blip r:embed="rId3" cstate="print"/>
          <a:srcRect l="21429" t="11994" b="16045"/>
          <a:stretch>
            <a:fillRect/>
          </a:stretch>
        </p:blipFill>
        <p:spPr>
          <a:xfrm>
            <a:off x="6508044" y="4876800"/>
            <a:ext cx="2635956" cy="1617518"/>
          </a:xfrm>
          <a:prstGeom prst="roundRect">
            <a:avLst/>
          </a:prstGeom>
        </p:spPr>
      </p:pic>
      <p:pic>
        <p:nvPicPr>
          <p:cNvPr id="7" name="Picture 6" descr="booksm.jpg"/>
          <p:cNvPicPr>
            <a:picLocks noChangeAspect="1"/>
          </p:cNvPicPr>
          <p:nvPr/>
        </p:nvPicPr>
        <p:blipFill>
          <a:blip r:embed="rId4" cstate="print"/>
          <a:srcRect l="2778" t="20129" r="11111" b="-644"/>
          <a:stretch>
            <a:fillRect/>
          </a:stretch>
        </p:blipFill>
        <p:spPr>
          <a:xfrm>
            <a:off x="0" y="2667000"/>
            <a:ext cx="2362200" cy="1524000"/>
          </a:xfrm>
          <a:prstGeom prst="roundRect">
            <a:avLst/>
          </a:prstGeom>
        </p:spPr>
      </p:pic>
      <p:pic>
        <p:nvPicPr>
          <p:cNvPr id="8" name="Picture 7" descr="glider 4.jpg"/>
          <p:cNvPicPr>
            <a:picLocks noChangeAspect="1"/>
          </p:cNvPicPr>
          <p:nvPr/>
        </p:nvPicPr>
        <p:blipFill>
          <a:blip r:embed="rId5" cstate="print"/>
          <a:srcRect l="19979" t="20719" r="28964" b="14165"/>
          <a:stretch>
            <a:fillRect/>
          </a:stretch>
        </p:blipFill>
        <p:spPr>
          <a:xfrm>
            <a:off x="0" y="4267200"/>
            <a:ext cx="2445327" cy="2339009"/>
          </a:xfrm>
          <a:prstGeom prst="roundRect">
            <a:avLst/>
          </a:prstGeom>
        </p:spPr>
      </p:pic>
      <p:pic>
        <p:nvPicPr>
          <p:cNvPr id="9" name="Picture 8" descr="sugar glider12.jpg"/>
          <p:cNvPicPr>
            <a:picLocks noChangeAspect="1"/>
          </p:cNvPicPr>
          <p:nvPr/>
        </p:nvPicPr>
        <p:blipFill>
          <a:blip r:embed="rId6" cstate="print"/>
          <a:srcRect t="26470" b="29412"/>
          <a:stretch>
            <a:fillRect/>
          </a:stretch>
        </p:blipFill>
        <p:spPr>
          <a:xfrm>
            <a:off x="3124200" y="990600"/>
            <a:ext cx="3108960" cy="914400"/>
          </a:xfrm>
          <a:prstGeom prst="roundRect">
            <a:avLst/>
          </a:prstGeom>
        </p:spPr>
      </p:pic>
      <p:pic>
        <p:nvPicPr>
          <p:cNvPr id="10" name="Picture 9" descr="sugar glider10.jpg"/>
          <p:cNvPicPr>
            <a:picLocks noChangeAspect="1"/>
          </p:cNvPicPr>
          <p:nvPr/>
        </p:nvPicPr>
        <p:blipFill>
          <a:blip r:embed="rId7" cstate="print"/>
          <a:srcRect l="3333" r="23333" b="15000"/>
          <a:stretch>
            <a:fillRect/>
          </a:stretch>
        </p:blipFill>
        <p:spPr>
          <a:xfrm>
            <a:off x="6705600" y="1066800"/>
            <a:ext cx="1972235" cy="1524000"/>
          </a:xfrm>
          <a:prstGeom prst="roundRect">
            <a:avLst/>
          </a:prstGeom>
        </p:spPr>
      </p:pic>
      <p:pic>
        <p:nvPicPr>
          <p:cNvPr id="4" name="Content Placeholder 3" descr="glider frame large crop.gif"/>
          <p:cNvPicPr>
            <a:picLocks noGrp="1" noChangeAspect="1"/>
          </p:cNvPicPr>
          <p:nvPr>
            <p:ph idx="1"/>
          </p:nvPr>
        </p:nvPicPr>
        <p:blipFill>
          <a:blip r:embed="rId8" cstate="print"/>
          <a:srcRect l="13924" t="3448" r="10887" b="3448"/>
          <a:stretch>
            <a:fillRect/>
          </a:stretch>
        </p:blipFill>
        <p:spPr>
          <a:xfrm>
            <a:off x="228600" y="0"/>
            <a:ext cx="2743200" cy="2743200"/>
          </a:xfrm>
          <a:prstGeom prst="ellipse">
            <a:avLst/>
          </a:prstGeom>
        </p:spPr>
      </p:pic>
      <p:pic>
        <p:nvPicPr>
          <p:cNvPr id="11" name="Picture 10" descr="kimisue.jpg"/>
          <p:cNvPicPr>
            <a:picLocks noChangeAspect="1"/>
          </p:cNvPicPr>
          <p:nvPr/>
        </p:nvPicPr>
        <p:blipFill>
          <a:blip r:embed="rId9" cstate="print"/>
          <a:stretch>
            <a:fillRect/>
          </a:stretch>
        </p:blipFill>
        <p:spPr>
          <a:xfrm>
            <a:off x="2667000" y="2057400"/>
            <a:ext cx="3733800" cy="4669544"/>
          </a:xfrm>
          <a:prstGeom prst="rect">
            <a:avLst/>
          </a:prstGeom>
          <a:ln w="57150">
            <a:solidFill>
              <a:schemeClr val="tx1"/>
            </a:solidFill>
          </a:ln>
          <a:scene3d>
            <a:camera prst="orthographicFront"/>
            <a:lightRig rig="threePt" dir="t"/>
          </a:scene3d>
          <a:sp3d>
            <a:bevelT w="101600" h="101600"/>
            <a:bevelB w="12700" h="12700"/>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95800" cy="1600200"/>
          </a:xfrm>
        </p:spPr>
        <p:txBody>
          <a:bodyPr>
            <a:noAutofit/>
          </a:bodyPr>
          <a:lstStyle/>
          <a:p>
            <a:pPr algn="l"/>
            <a:r>
              <a:rPr lang="en-US" sz="2400" b="1" dirty="0" smtClean="0"/>
              <a:t>Room to Grow:  </a:t>
            </a:r>
            <a:r>
              <a:rPr lang="en-US" sz="2400" dirty="0" smtClean="0"/>
              <a:t>The </a:t>
            </a:r>
            <a:r>
              <a:rPr lang="en-US" sz="2400" dirty="0" err="1" smtClean="0"/>
              <a:t>Kweeks</a:t>
            </a:r>
            <a:r>
              <a:rPr lang="en-US" sz="2400" dirty="0" smtClean="0"/>
              <a:t> fly to a new island that has plenty of room.  We need adequate space to live comfortably and grow food.</a:t>
            </a:r>
            <a:endParaRPr lang="en-US" sz="2400" dirty="0"/>
          </a:p>
        </p:txBody>
      </p:sp>
      <p:pic>
        <p:nvPicPr>
          <p:cNvPr id="5" name="Picture 4" descr="0113011106.jpg"/>
          <p:cNvPicPr>
            <a:picLocks noChangeAspect="1"/>
          </p:cNvPicPr>
          <p:nvPr/>
        </p:nvPicPr>
        <p:blipFill>
          <a:blip r:embed="rId2" cstate="print"/>
          <a:stretch>
            <a:fillRect/>
          </a:stretch>
        </p:blipFill>
        <p:spPr>
          <a:xfrm>
            <a:off x="1752600" y="1676400"/>
            <a:ext cx="2413000" cy="1809750"/>
          </a:xfrm>
          <a:prstGeom prst="rect">
            <a:avLst/>
          </a:prstGeom>
        </p:spPr>
      </p:pic>
      <p:pic>
        <p:nvPicPr>
          <p:cNvPr id="6" name="Picture 5" descr="0113011006a.jpg"/>
          <p:cNvPicPr>
            <a:picLocks noChangeAspect="1"/>
          </p:cNvPicPr>
          <p:nvPr/>
        </p:nvPicPr>
        <p:blipFill>
          <a:blip r:embed="rId3" cstate="print"/>
          <a:srcRect l="19048" t="6349" r="14286" b="-1587"/>
          <a:stretch>
            <a:fillRect/>
          </a:stretch>
        </p:blipFill>
        <p:spPr>
          <a:xfrm>
            <a:off x="4419600" y="76200"/>
            <a:ext cx="2514600" cy="2694214"/>
          </a:xfrm>
          <a:prstGeom prst="rect">
            <a:avLst/>
          </a:prstGeom>
        </p:spPr>
      </p:pic>
      <p:pic>
        <p:nvPicPr>
          <p:cNvPr id="7" name="Picture 6" descr="0113011108.jpg"/>
          <p:cNvPicPr>
            <a:picLocks noChangeAspect="1"/>
          </p:cNvPicPr>
          <p:nvPr/>
        </p:nvPicPr>
        <p:blipFill>
          <a:blip r:embed="rId4" cstate="print"/>
          <a:srcRect t="24000" r="-2000"/>
          <a:stretch>
            <a:fillRect/>
          </a:stretch>
        </p:blipFill>
        <p:spPr>
          <a:xfrm>
            <a:off x="152400" y="2590800"/>
            <a:ext cx="2590800" cy="1676400"/>
          </a:xfrm>
          <a:prstGeom prst="rect">
            <a:avLst/>
          </a:prstGeom>
        </p:spPr>
      </p:pic>
      <p:pic>
        <p:nvPicPr>
          <p:cNvPr id="8" name="Picture 7" descr="0113011109.jpg"/>
          <p:cNvPicPr>
            <a:picLocks noChangeAspect="1"/>
          </p:cNvPicPr>
          <p:nvPr/>
        </p:nvPicPr>
        <p:blipFill>
          <a:blip r:embed="rId5" cstate="print"/>
          <a:stretch>
            <a:fillRect/>
          </a:stretch>
        </p:blipFill>
        <p:spPr>
          <a:xfrm>
            <a:off x="152400" y="4572000"/>
            <a:ext cx="2438400" cy="1905000"/>
          </a:xfrm>
          <a:prstGeom prst="rect">
            <a:avLst/>
          </a:prstGeom>
        </p:spPr>
      </p:pic>
      <p:pic>
        <p:nvPicPr>
          <p:cNvPr id="9" name="Picture 8" descr="0122011245.jpg"/>
          <p:cNvPicPr>
            <a:picLocks noChangeAspect="1"/>
          </p:cNvPicPr>
          <p:nvPr/>
        </p:nvPicPr>
        <p:blipFill>
          <a:blip r:embed="rId6" cstate="print"/>
          <a:srcRect l="12500" t="6667" r="18333" b="2222"/>
          <a:stretch>
            <a:fillRect/>
          </a:stretch>
        </p:blipFill>
        <p:spPr>
          <a:xfrm>
            <a:off x="6984380" y="4648200"/>
            <a:ext cx="2159620" cy="2133600"/>
          </a:xfrm>
          <a:prstGeom prst="rect">
            <a:avLst/>
          </a:prstGeom>
        </p:spPr>
      </p:pic>
      <p:pic>
        <p:nvPicPr>
          <p:cNvPr id="10" name="Picture 9" descr="0122011245a.jpg"/>
          <p:cNvPicPr>
            <a:picLocks noChangeAspect="1"/>
          </p:cNvPicPr>
          <p:nvPr/>
        </p:nvPicPr>
        <p:blipFill>
          <a:blip r:embed="rId7" cstate="print"/>
          <a:srcRect l="16667" t="12222" r="17500" b="1111"/>
          <a:stretch>
            <a:fillRect/>
          </a:stretch>
        </p:blipFill>
        <p:spPr>
          <a:xfrm>
            <a:off x="4800600" y="4648200"/>
            <a:ext cx="2133600" cy="2106592"/>
          </a:xfrm>
          <a:prstGeom prst="rect">
            <a:avLst/>
          </a:prstGeom>
        </p:spPr>
      </p:pic>
      <p:pic>
        <p:nvPicPr>
          <p:cNvPr id="11" name="Picture 10" descr="0122011245b.jpg"/>
          <p:cNvPicPr>
            <a:picLocks noChangeAspect="1"/>
          </p:cNvPicPr>
          <p:nvPr/>
        </p:nvPicPr>
        <p:blipFill>
          <a:blip r:embed="rId8" cstate="print"/>
          <a:srcRect l="16667" t="10000" r="18333" b="3333"/>
          <a:stretch>
            <a:fillRect/>
          </a:stretch>
        </p:blipFill>
        <p:spPr>
          <a:xfrm>
            <a:off x="6934200" y="2514600"/>
            <a:ext cx="2209800" cy="2209800"/>
          </a:xfrm>
          <a:prstGeom prst="rect">
            <a:avLst/>
          </a:prstGeom>
        </p:spPr>
      </p:pic>
      <p:pic>
        <p:nvPicPr>
          <p:cNvPr id="12" name="Picture 11" descr="0122011246.jpg"/>
          <p:cNvPicPr>
            <a:picLocks noChangeAspect="1"/>
          </p:cNvPicPr>
          <p:nvPr/>
        </p:nvPicPr>
        <p:blipFill>
          <a:blip r:embed="rId9" cstate="print"/>
          <a:srcRect l="16667" t="10000" r="24167" b="8889"/>
          <a:stretch>
            <a:fillRect/>
          </a:stretch>
        </p:blipFill>
        <p:spPr>
          <a:xfrm>
            <a:off x="2590800" y="4572000"/>
            <a:ext cx="2133600" cy="2193701"/>
          </a:xfrm>
          <a:prstGeom prst="rect">
            <a:avLst/>
          </a:prstGeom>
        </p:spPr>
      </p:pic>
      <p:pic>
        <p:nvPicPr>
          <p:cNvPr id="13" name="Picture 12" descr="0122011246a.jpg"/>
          <p:cNvPicPr>
            <a:picLocks noChangeAspect="1"/>
          </p:cNvPicPr>
          <p:nvPr/>
        </p:nvPicPr>
        <p:blipFill>
          <a:blip r:embed="rId10" cstate="print"/>
          <a:srcRect l="18333" t="10000" r="21667" b="7778"/>
          <a:stretch>
            <a:fillRect/>
          </a:stretch>
        </p:blipFill>
        <p:spPr>
          <a:xfrm>
            <a:off x="6919783" y="228600"/>
            <a:ext cx="2224217" cy="2286000"/>
          </a:xfrm>
          <a:prstGeom prst="rect">
            <a:avLst/>
          </a:prstGeom>
        </p:spPr>
      </p:pic>
      <p:pic>
        <p:nvPicPr>
          <p:cNvPr id="4" name="Content Placeholder 3" descr="0113011006.jpg"/>
          <p:cNvPicPr>
            <a:picLocks noGrp="1" noChangeAspect="1"/>
          </p:cNvPicPr>
          <p:nvPr>
            <p:ph idx="1"/>
          </p:nvPr>
        </p:nvPicPr>
        <p:blipFill>
          <a:blip r:embed="rId11" cstate="print"/>
          <a:srcRect l="18432" t="5051" r="20958" b="4034"/>
          <a:stretch>
            <a:fillRect/>
          </a:stretch>
        </p:blipFill>
        <p:spPr>
          <a:xfrm>
            <a:off x="4191000" y="1676400"/>
            <a:ext cx="2743200" cy="2933700"/>
          </a:xfrm>
          <a:ln w="76200">
            <a:solidFill>
              <a:srgbClr val="0070C0"/>
            </a:solidFill>
          </a:ln>
          <a:effectLst>
            <a:outerShdw blurRad="50800" dist="38100" dir="2700000" algn="tl" rotWithShape="0">
              <a:prstClr val="black">
                <a:alpha val="40000"/>
              </a:prstClr>
            </a:outerShdw>
          </a:effectLst>
          <a:scene3d>
            <a:camera prst="orthographicFront"/>
            <a:lightRig rig="threePt" dir="t"/>
          </a:scene3d>
          <a:sp3d>
            <a:bevelT prst="relaxedInset"/>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Challenges and Brainteasers</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 name="Content Placeholder 3" descr="PhonePhotos(SchoolDec2010) 039.jpg"/>
          <p:cNvPicPr>
            <a:picLocks noGrp="1" noChangeAspect="1"/>
          </p:cNvPicPr>
          <p:nvPr>
            <p:ph idx="1"/>
          </p:nvPr>
        </p:nvPicPr>
        <p:blipFill>
          <a:blip r:embed="rId2" cstate="print"/>
          <a:srcRect t="30192" b="28655"/>
          <a:stretch>
            <a:fillRect/>
          </a:stretch>
        </p:blipFill>
        <p:spPr>
          <a:xfrm>
            <a:off x="1295400" y="990600"/>
            <a:ext cx="6665976" cy="2057400"/>
          </a:xfrm>
          <a:prstGeom prst="roundRect">
            <a:avLst/>
          </a:prstGeom>
        </p:spPr>
      </p:pic>
      <p:pic>
        <p:nvPicPr>
          <p:cNvPr id="6" name="Picture 5" descr="PhonePhotos(SchoolDec2010) 043.jpg"/>
          <p:cNvPicPr>
            <a:picLocks noChangeAspect="1"/>
          </p:cNvPicPr>
          <p:nvPr/>
        </p:nvPicPr>
        <p:blipFill>
          <a:blip r:embed="rId3" cstate="print"/>
          <a:srcRect t="13979" b="15771"/>
          <a:stretch>
            <a:fillRect/>
          </a:stretch>
        </p:blipFill>
        <p:spPr>
          <a:xfrm>
            <a:off x="1066800" y="3352800"/>
            <a:ext cx="7086600" cy="3505200"/>
          </a:xfrm>
          <a:prstGeom prst="roundRect">
            <a:avLst/>
          </a:prstGeom>
        </p:spPr>
      </p:pic>
      <p:sp>
        <p:nvSpPr>
          <p:cNvPr id="5" name="TextBox 4"/>
          <p:cNvSpPr txBox="1"/>
          <p:nvPr/>
        </p:nvSpPr>
        <p:spPr>
          <a:xfrm>
            <a:off x="304800" y="2971800"/>
            <a:ext cx="8229600" cy="461665"/>
          </a:xfrm>
          <a:prstGeom prst="rect">
            <a:avLst/>
          </a:prstGeom>
          <a:noFill/>
        </p:spPr>
        <p:txBody>
          <a:bodyPr wrap="square" rtlCol="0">
            <a:spAutoFit/>
          </a:bodyPr>
          <a:lstStyle/>
          <a:p>
            <a:pPr algn="ctr"/>
            <a:r>
              <a:rPr lang="en-US" sz="2400" dirty="0" smtClean="0"/>
              <a:t>Weekly vocabulary words, brainteasers, and a writing contest</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Compare/Contrast “</a:t>
            </a:r>
            <a:r>
              <a:rPr lang="en-US" sz="36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Santas</a:t>
            </a: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of the World</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4" name="Content Placeholder 3" descr="PhonePhotos(SchoolDec2010) 044.jpg"/>
          <p:cNvPicPr>
            <a:picLocks noGrp="1" noChangeAspect="1"/>
          </p:cNvPicPr>
          <p:nvPr>
            <p:ph idx="1"/>
          </p:nvPr>
        </p:nvPicPr>
        <p:blipFill>
          <a:blip r:embed="rId2" cstate="print"/>
          <a:srcRect t="13469" r="-509" b="10768"/>
          <a:stretch>
            <a:fillRect/>
          </a:stretch>
        </p:blipFill>
        <p:spPr>
          <a:xfrm>
            <a:off x="152400" y="1371600"/>
            <a:ext cx="8895787" cy="5029200"/>
          </a:xfrm>
        </p:spPr>
      </p:pic>
      <p:sp>
        <p:nvSpPr>
          <p:cNvPr id="5" name="TextBox 4"/>
          <p:cNvSpPr txBox="1"/>
          <p:nvPr/>
        </p:nvSpPr>
        <p:spPr>
          <a:xfrm>
            <a:off x="4114800" y="1752600"/>
            <a:ext cx="3733800" cy="1569660"/>
          </a:xfrm>
          <a:prstGeom prst="rect">
            <a:avLst/>
          </a:prstGeom>
          <a:noFill/>
        </p:spPr>
        <p:txBody>
          <a:bodyPr wrap="square" rtlCol="0">
            <a:spAutoFit/>
          </a:bodyPr>
          <a:lstStyle/>
          <a:p>
            <a:r>
              <a:rPr lang="en-US" sz="2800" dirty="0" smtClean="0"/>
              <a:t> </a:t>
            </a:r>
            <a:r>
              <a:rPr lang="en-US" sz="3200" dirty="0" smtClean="0"/>
              <a:t>Holiday traditions are different in other parts of the world.</a:t>
            </a:r>
            <a:endParaRPr lang="en-US" sz="3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869</TotalTime>
  <Words>609</Words>
  <Application>Microsoft Office PowerPoint</Application>
  <PresentationFormat>On-screen Show (4:3)</PresentationFormat>
  <Paragraphs>57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K-5 Enrichment</vt:lpstr>
      <vt:lpstr>K-5 Goals</vt:lpstr>
      <vt:lpstr>The Enrichment Room  Multiple Resources for Students and Teachers</vt:lpstr>
      <vt:lpstr>The Perfect Classroom</vt:lpstr>
      <vt:lpstr>Sugar Gliders: Fiction/Nonfiction</vt:lpstr>
      <vt:lpstr>Room to Grow:  The Kweeks fly to a new island that has plenty of room.  We need adequate space to live comfortably and grow food.</vt:lpstr>
      <vt:lpstr>Challenges and Brainteasers</vt:lpstr>
      <vt:lpstr>Compare/Contrast “Santas” of the World</vt:lpstr>
      <vt:lpstr>Holiday Chores:  Then and Now</vt:lpstr>
      <vt:lpstr>Winter Holidays Around the World</vt:lpstr>
      <vt:lpstr>World Celebrations Foods, Gifts, and Lights</vt:lpstr>
      <vt:lpstr>Dirty Water Challenge</vt:lpstr>
      <vt:lpstr>Introduction to Pet/Survival Unit Kip learns that he and the wolf make a good team. Domesticated animals have a special relationship with people.</vt:lpstr>
      <vt:lpstr>Human Needs/Animal Needs</vt:lpstr>
      <vt:lpstr> Coyote’s Choice:  Adapt and Survive Question 1</vt:lpstr>
      <vt:lpstr>If You Chose</vt:lpstr>
      <vt:lpstr>Coyote’s Choice Question 2</vt:lpstr>
      <vt:lpstr>If You Chose:</vt:lpstr>
      <vt:lpstr>Coyote’s Choice Question 3</vt:lpstr>
      <vt:lpstr>You Survived!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 – 5 Enrichment</dc:title>
  <dc:creator>Betty</dc:creator>
  <cp:lastModifiedBy>bstephan</cp:lastModifiedBy>
  <cp:revision>54</cp:revision>
  <dcterms:created xsi:type="dcterms:W3CDTF">2011-01-22T15:14:11Z</dcterms:created>
  <dcterms:modified xsi:type="dcterms:W3CDTF">2011-01-25T21:40:18Z</dcterms:modified>
</cp:coreProperties>
</file>